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Desktop\G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Desktop\GD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AppData\Local\Microsoft\Windows\INetCache\IE\PIHESTJ6\Wine%20supporting%20tables%20&amp;%20graphs_EN_updated%203.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AppData\Local\Microsoft\Windows\INetCache\IE\PIHESTJ6\Wine%20supporting%20tables%20&amp;%20graphs_EN_updated%203.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AppData\Local\Microsoft\Windows\INetCache\IE\PIHESTJ6\Wine%20supporting%20tables%20&amp;%20graphs_EN_updated%203.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Desktop\Copy%20of%20Wine%20supporting%20tables%20&amp;%20graphs_EN_updated%203.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ana\Desktop\Wine%20supporting%20tables%20&amp;%20graphs_EN_updated%203.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3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300"/>
              <a:t>GDP Per Capita - Evolution of 1960-2020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South Korea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1.715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6.610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4623743134445914E-3"/>
                  <c:y val="0.0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12.257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23.087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30.644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2020</c:v>
                </c:pt>
              </c:numCache>
            </c:numRef>
          </c:cat>
          <c:val>
            <c:numRef>
              <c:f>Sheet1!$B$3:$B$9</c:f>
              <c:numCache>
                <c:formatCode>General</c:formatCode>
                <c:ptCount val="7"/>
                <c:pt idx="0">
                  <c:v>158</c:v>
                </c:pt>
                <c:pt idx="1">
                  <c:v>279</c:v>
                </c:pt>
                <c:pt idx="2" formatCode="#,##0.00">
                  <c:v>1715</c:v>
                </c:pt>
                <c:pt idx="3" formatCode="#,##0.00">
                  <c:v>6610</c:v>
                </c:pt>
                <c:pt idx="4" formatCode="#,##0.00">
                  <c:v>12257</c:v>
                </c:pt>
                <c:pt idx="5" formatCode="#,##0.00">
                  <c:v>23087</c:v>
                </c:pt>
                <c:pt idx="6" formatCode="#,##0">
                  <c:v>30644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Greece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835294320551397E-2"/>
                  <c:y val="-3.7777777777777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1.494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5.894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9.600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9465360759322261E-2"/>
                  <c:y val="-2.88888888888889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12.043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98299321869548E-2"/>
                      <c:h val="2.8855643044619423E-2"/>
                    </c:manualLayout>
                  </c15:layout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26.918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18.168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2020</c:v>
                </c:pt>
              </c:numCache>
            </c:numRef>
          </c:cat>
          <c:val>
            <c:numRef>
              <c:f>Sheet1!$C$3:$C$9</c:f>
              <c:numCache>
                <c:formatCode>#,##0.00</c:formatCode>
                <c:ptCount val="7"/>
                <c:pt idx="0" formatCode="General">
                  <c:v>520</c:v>
                </c:pt>
                <c:pt idx="1">
                  <c:v>1494</c:v>
                </c:pt>
                <c:pt idx="2">
                  <c:v>5894</c:v>
                </c:pt>
                <c:pt idx="3">
                  <c:v>9600</c:v>
                </c:pt>
                <c:pt idx="4">
                  <c:v>12043</c:v>
                </c:pt>
                <c:pt idx="5">
                  <c:v>26918</c:v>
                </c:pt>
                <c:pt idx="6" formatCode="#,##0">
                  <c:v>18168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490190592"/>
        <c:axId val="-1490184608"/>
      </c:lineChart>
      <c:catAx>
        <c:axId val="-149019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84608"/>
        <c:crosses val="autoZero"/>
        <c:auto val="1"/>
        <c:lblAlgn val="ctr"/>
        <c:lblOffset val="100"/>
        <c:noMultiLvlLbl val="0"/>
      </c:catAx>
      <c:valAx>
        <c:axId val="-1490184608"/>
        <c:scaling>
          <c:orientation val="minMax"/>
          <c:max val="31000"/>
          <c:min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15875" cap="rnd" cmpd="sng" algn="ctr">
              <a:solidFill>
                <a:schemeClr val="accent3">
                  <a:hueMod val="94000"/>
                </a:schemeClr>
              </a:solidFill>
              <a:prstDash val="solid"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VALUES in US $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0592"/>
        <c:crosses val="autoZero"/>
        <c:crossBetween val="between"/>
        <c:majorUnit val="2000"/>
        <c:minorUnit val="100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GDP Per Capita in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Sheet1!$B$13</c:f>
              <c:numCache>
                <c:formatCode>#,##0</c:formatCode>
                <c:ptCount val="1"/>
                <c:pt idx="0">
                  <c:v>63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Australia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Sheet1!$B$14</c:f>
              <c:numCache>
                <c:formatCode>#,##0</c:formatCode>
                <c:ptCount val="1"/>
                <c:pt idx="0">
                  <c:v>52</c:v>
                </c:pt>
              </c:numCache>
            </c:numRef>
          </c:val>
        </c:ser>
        <c:ser>
          <c:idx val="2"/>
          <c:order val="2"/>
          <c:tx>
            <c:strRef>
              <c:f>Sheet1!$A$15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Sheet1!$B$15</c:f>
              <c:numCache>
                <c:formatCode>#,##0</c:formatCode>
                <c:ptCount val="1"/>
                <c:pt idx="0">
                  <c:v>42</c:v>
                </c:pt>
              </c:numCache>
            </c:numRef>
          </c:val>
        </c:ser>
        <c:ser>
          <c:idx val="3"/>
          <c:order val="3"/>
          <c:tx>
            <c:strRef>
              <c:f>Sheet1!$A$16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#,##0</c:formatCode>
                <c:ptCount val="1"/>
                <c:pt idx="0">
                  <c:v>39</c:v>
                </c:pt>
              </c:numCache>
            </c:numRef>
          </c:val>
        </c:ser>
        <c:ser>
          <c:idx val="4"/>
          <c:order val="4"/>
          <c:tx>
            <c:strRef>
              <c:f>Sheet1!$A$17</c:f>
              <c:strCache>
                <c:ptCount val="1"/>
                <c:pt idx="0">
                  <c:v>Japan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Sheet1!$B$17</c:f>
              <c:numCache>
                <c:formatCode>#,##0</c:formatCode>
                <c:ptCount val="1"/>
                <c:pt idx="0">
                  <c:v>39</c:v>
                </c:pt>
              </c:numCache>
            </c:numRef>
          </c:val>
        </c:ser>
        <c:ser>
          <c:idx val="5"/>
          <c:order val="5"/>
          <c:tx>
            <c:strRef>
              <c:f>Sheet1!$A$18</c:f>
              <c:strCache>
                <c:ptCount val="1"/>
                <c:pt idx="0">
                  <c:v>S.Korea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Sheet1!$B$18</c:f>
              <c:numCache>
                <c:formatCode>#,##0</c:formatCode>
                <c:ptCount val="1"/>
                <c:pt idx="0">
                  <c:v>31</c:v>
                </c:pt>
              </c:numCache>
            </c:numRef>
          </c:val>
        </c:ser>
        <c:ser>
          <c:idx val="6"/>
          <c:order val="6"/>
          <c:tx>
            <c:strRef>
              <c:f>Sheet1!$A$19</c:f>
              <c:strCache>
                <c:ptCount val="1"/>
                <c:pt idx="0">
                  <c:v>EU Average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Sheet1!$B$19</c:f>
              <c:numCache>
                <c:formatCode>#,##0</c:formatCode>
                <c:ptCount val="1"/>
                <c:pt idx="0">
                  <c:v>27</c:v>
                </c:pt>
              </c:numCache>
            </c:numRef>
          </c:val>
        </c:ser>
        <c:ser>
          <c:idx val="7"/>
          <c:order val="7"/>
          <c:tx>
            <c:strRef>
              <c:f>Sheet1!$A$20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Sheet1!$B$20</c:f>
              <c:numCache>
                <c:formatCode>#,##0</c:formatCode>
                <c:ptCount val="1"/>
                <c:pt idx="0">
                  <c:v>11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490195488"/>
        <c:axId val="-1490186784"/>
      </c:barChart>
      <c:catAx>
        <c:axId val="-1490195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490186784"/>
        <c:crosses val="autoZero"/>
        <c:auto val="1"/>
        <c:lblAlgn val="ctr"/>
        <c:lblOffset val="100"/>
        <c:noMultiLvlLbl val="0"/>
      </c:catAx>
      <c:valAx>
        <c:axId val="-14901867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Value in thousaands US $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crossAx val="-149019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Main</a:t>
            </a:r>
            <a:r>
              <a:rPr lang="en-US" baseline="0" dirty="0"/>
              <a:t> Wine Suppliers of South </a:t>
            </a:r>
            <a:r>
              <a:rPr lang="en-US" baseline="0" dirty="0" smtClean="0"/>
              <a:t>Korea</a:t>
            </a:r>
            <a:r>
              <a:rPr lang="el-GR" smtClean="0"/>
              <a:t> </a:t>
            </a:r>
            <a:endParaRPr lang="en-US" smtClean="0"/>
          </a:p>
          <a:p>
            <a:pPr>
              <a:defRPr/>
            </a:pPr>
            <a:r>
              <a:rPr lang="el-GR" smtClean="0"/>
              <a:t>2019-2020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2019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Sheet1!$A$79:$A$90</c:f>
              <c:strCache>
                <c:ptCount val="11"/>
                <c:pt idx="0">
                  <c:v>FRANCE</c:v>
                </c:pt>
                <c:pt idx="1">
                  <c:v>CHILE</c:v>
                </c:pt>
                <c:pt idx="2">
                  <c:v>U.S.A.</c:v>
                </c:pt>
                <c:pt idx="3">
                  <c:v>ITALY</c:v>
                </c:pt>
                <c:pt idx="4">
                  <c:v>SPAIN</c:v>
                </c:pt>
                <c:pt idx="5">
                  <c:v>AUSTRALIA</c:v>
                </c:pt>
                <c:pt idx="6">
                  <c:v>ARGENTINA</c:v>
                </c:pt>
                <c:pt idx="7">
                  <c:v>NEW ZEALAND</c:v>
                </c:pt>
                <c:pt idx="8">
                  <c:v>PORTUGAL</c:v>
                </c:pt>
                <c:pt idx="9">
                  <c:v>GERMANY</c:v>
                </c:pt>
                <c:pt idx="10">
                  <c:v>SOUTH AFRICA</c:v>
                </c:pt>
              </c:strCache>
              <c:extLst/>
            </c:strRef>
          </c:cat>
          <c:val>
            <c:numRef>
              <c:f>Sheet1!$B$79:$B$90</c:f>
              <c:numCache>
                <c:formatCode>General</c:formatCode>
                <c:ptCount val="11"/>
                <c:pt idx="0">
                  <c:v>83.2</c:v>
                </c:pt>
                <c:pt idx="1">
                  <c:v>48.7</c:v>
                </c:pt>
                <c:pt idx="2">
                  <c:v>33.9</c:v>
                </c:pt>
                <c:pt idx="3">
                  <c:v>38.6</c:v>
                </c:pt>
                <c:pt idx="4">
                  <c:v>21.3</c:v>
                </c:pt>
                <c:pt idx="5">
                  <c:v>12.8</c:v>
                </c:pt>
                <c:pt idx="6">
                  <c:v>5.0999999999999996</c:v>
                </c:pt>
                <c:pt idx="7">
                  <c:v>4</c:v>
                </c:pt>
                <c:pt idx="8">
                  <c:v>1.9</c:v>
                </c:pt>
                <c:pt idx="9">
                  <c:v>2.6</c:v>
                </c:pt>
                <c:pt idx="10">
                  <c:v>3.4</c:v>
                </c:pt>
              </c:numCache>
              <c:extLst/>
            </c:numRef>
          </c:val>
        </c:ser>
        <c:ser>
          <c:idx val="1"/>
          <c:order val="1"/>
          <c:tx>
            <c:v>2020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Sheet1!$A$79:$A$90</c:f>
              <c:strCache>
                <c:ptCount val="11"/>
                <c:pt idx="0">
                  <c:v>FRANCE</c:v>
                </c:pt>
                <c:pt idx="1">
                  <c:v>CHILE</c:v>
                </c:pt>
                <c:pt idx="2">
                  <c:v>U.S.A.</c:v>
                </c:pt>
                <c:pt idx="3">
                  <c:v>ITALY</c:v>
                </c:pt>
                <c:pt idx="4">
                  <c:v>SPAIN</c:v>
                </c:pt>
                <c:pt idx="5">
                  <c:v>AUSTRALIA</c:v>
                </c:pt>
                <c:pt idx="6">
                  <c:v>ARGENTINA</c:v>
                </c:pt>
                <c:pt idx="7">
                  <c:v>NEW ZEALAND</c:v>
                </c:pt>
                <c:pt idx="8">
                  <c:v>PORTUGAL</c:v>
                </c:pt>
                <c:pt idx="9">
                  <c:v>GERMANY</c:v>
                </c:pt>
                <c:pt idx="10">
                  <c:v>SOUTH AFRICA</c:v>
                </c:pt>
              </c:strCache>
              <c:extLst/>
            </c:strRef>
          </c:cat>
          <c:val>
            <c:numRef>
              <c:f>Sheet1!$C$79:$C$90</c:f>
              <c:numCache>
                <c:formatCode>General</c:formatCode>
                <c:ptCount val="11"/>
                <c:pt idx="0">
                  <c:v>93.5</c:v>
                </c:pt>
                <c:pt idx="1">
                  <c:v>58.6</c:v>
                </c:pt>
                <c:pt idx="2">
                  <c:v>56.3</c:v>
                </c:pt>
                <c:pt idx="3">
                  <c:v>48.7</c:v>
                </c:pt>
                <c:pt idx="4">
                  <c:v>25.6</c:v>
                </c:pt>
                <c:pt idx="5">
                  <c:v>19.5</c:v>
                </c:pt>
                <c:pt idx="6">
                  <c:v>7.3</c:v>
                </c:pt>
                <c:pt idx="7">
                  <c:v>6.7</c:v>
                </c:pt>
                <c:pt idx="8">
                  <c:v>4.3</c:v>
                </c:pt>
                <c:pt idx="9">
                  <c:v>2.9</c:v>
                </c:pt>
                <c:pt idx="10">
                  <c:v>2.6</c:v>
                </c:pt>
              </c:numCache>
              <c:extLst/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490190048"/>
        <c:axId val="-1490194944"/>
      </c:barChart>
      <c:catAx>
        <c:axId val="-149019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4944"/>
        <c:crosses val="autoZero"/>
        <c:auto val="1"/>
        <c:lblAlgn val="ctr"/>
        <c:lblOffset val="100"/>
        <c:noMultiLvlLbl val="0"/>
      </c:catAx>
      <c:valAx>
        <c:axId val="-14901949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Value</a:t>
                </a:r>
                <a:r>
                  <a:rPr lang="en-US" baseline="0"/>
                  <a:t> in millions</a:t>
                </a:r>
                <a:r>
                  <a:rPr lang="el-GR"/>
                  <a:t> </a:t>
                </a:r>
                <a:r>
                  <a:rPr lang="en-US"/>
                  <a:t> US </a:t>
                </a:r>
                <a:r>
                  <a:rPr lang="el-GR"/>
                  <a:t>$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149019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Evolution</a:t>
            </a:r>
            <a:r>
              <a:rPr lang="en-US" baseline="0"/>
              <a:t> of Korean Wine Imports 2001-2020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Value in millions US$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numRef>
              <c:f>Sheet1!$A$37:$A$51</c:f>
              <c:numCache>
                <c:formatCode>General</c:formatCode>
                <c:ptCount val="15"/>
                <c:pt idx="0">
                  <c:v>2001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2009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Sheet1!$B$37:$B$51</c:f>
              <c:numCache>
                <c:formatCode>General</c:formatCode>
                <c:ptCount val="15"/>
                <c:pt idx="0">
                  <c:v>23.1</c:v>
                </c:pt>
                <c:pt idx="1">
                  <c:v>45.8</c:v>
                </c:pt>
                <c:pt idx="2">
                  <c:v>67.7</c:v>
                </c:pt>
                <c:pt idx="3">
                  <c:v>150.4</c:v>
                </c:pt>
                <c:pt idx="4">
                  <c:v>112.5</c:v>
                </c:pt>
                <c:pt idx="5">
                  <c:v>132.1</c:v>
                </c:pt>
                <c:pt idx="6">
                  <c:v>147.30000000000001</c:v>
                </c:pt>
                <c:pt idx="7">
                  <c:v>171.8</c:v>
                </c:pt>
                <c:pt idx="8">
                  <c:v>182.2</c:v>
                </c:pt>
                <c:pt idx="9">
                  <c:v>189.8</c:v>
                </c:pt>
                <c:pt idx="10">
                  <c:v>191.4</c:v>
                </c:pt>
                <c:pt idx="11">
                  <c:v>210</c:v>
                </c:pt>
                <c:pt idx="12">
                  <c:v>244</c:v>
                </c:pt>
                <c:pt idx="13">
                  <c:v>259.3</c:v>
                </c:pt>
                <c:pt idx="14">
                  <c:v>330</c:v>
                </c:pt>
              </c:numCache>
            </c:numRef>
          </c:val>
        </c:ser>
        <c:ser>
          <c:idx val="1"/>
          <c:order val="1"/>
          <c:tx>
            <c:strRef>
              <c:f>Sheet1!$C$36</c:f>
              <c:strCache>
                <c:ptCount val="1"/>
                <c:pt idx="0">
                  <c:v>Volume in thousand tons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numRef>
              <c:f>Sheet1!$A$37:$A$51</c:f>
              <c:numCache>
                <c:formatCode>General</c:formatCode>
                <c:ptCount val="15"/>
                <c:pt idx="0">
                  <c:v>2001</c:v>
                </c:pt>
                <c:pt idx="1">
                  <c:v>2003</c:v>
                </c:pt>
                <c:pt idx="2">
                  <c:v>2005</c:v>
                </c:pt>
                <c:pt idx="3">
                  <c:v>2007</c:v>
                </c:pt>
                <c:pt idx="4">
                  <c:v>2009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Sheet1!$C$37:$C$51</c:f>
              <c:numCache>
                <c:formatCode>General</c:formatCode>
                <c:ptCount val="15"/>
                <c:pt idx="0">
                  <c:v>8.9</c:v>
                </c:pt>
                <c:pt idx="1">
                  <c:v>14</c:v>
                </c:pt>
                <c:pt idx="2">
                  <c:v>19</c:v>
                </c:pt>
                <c:pt idx="3">
                  <c:v>31.8</c:v>
                </c:pt>
                <c:pt idx="4">
                  <c:v>23</c:v>
                </c:pt>
                <c:pt idx="5">
                  <c:v>26</c:v>
                </c:pt>
                <c:pt idx="6">
                  <c:v>28.1</c:v>
                </c:pt>
                <c:pt idx="7">
                  <c:v>32.6</c:v>
                </c:pt>
                <c:pt idx="8">
                  <c:v>33.1</c:v>
                </c:pt>
                <c:pt idx="9">
                  <c:v>36.799999999999997</c:v>
                </c:pt>
                <c:pt idx="10">
                  <c:v>37.4</c:v>
                </c:pt>
                <c:pt idx="11">
                  <c:v>36.1</c:v>
                </c:pt>
                <c:pt idx="12">
                  <c:v>40.299999999999997</c:v>
                </c:pt>
                <c:pt idx="13">
                  <c:v>43.5</c:v>
                </c:pt>
                <c:pt idx="14">
                  <c:v>54.1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490194400"/>
        <c:axId val="-1490189504"/>
      </c:barChart>
      <c:catAx>
        <c:axId val="-149019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89504"/>
        <c:crosses val="autoZero"/>
        <c:auto val="1"/>
        <c:lblAlgn val="ctr"/>
        <c:lblOffset val="100"/>
        <c:noMultiLvlLbl val="0"/>
      </c:catAx>
      <c:valAx>
        <c:axId val="-149018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SOUTH</a:t>
            </a:r>
            <a:r>
              <a:rPr lang="en-US" baseline="0"/>
              <a:t> KOREA WINE IMPORTS INCREASE       from 2019 to 2020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Sheet1!$N$39:$N$50</c:f>
              <c:strCache>
                <c:ptCount val="12"/>
                <c:pt idx="0">
                  <c:v>Portugal</c:v>
                </c:pt>
                <c:pt idx="1">
                  <c:v>Austria</c:v>
                </c:pt>
                <c:pt idx="2">
                  <c:v>New Zealand</c:v>
                </c:pt>
                <c:pt idx="3">
                  <c:v>U.S.A.</c:v>
                </c:pt>
                <c:pt idx="4">
                  <c:v>Australia</c:v>
                </c:pt>
                <c:pt idx="5">
                  <c:v>Argentina</c:v>
                </c:pt>
                <c:pt idx="6">
                  <c:v>KOREA TOTAL WINE IMPORTS</c:v>
                </c:pt>
                <c:pt idx="7">
                  <c:v>Italy</c:v>
                </c:pt>
                <c:pt idx="8">
                  <c:v>Chile</c:v>
                </c:pt>
                <c:pt idx="9">
                  <c:v>Spain</c:v>
                </c:pt>
                <c:pt idx="10">
                  <c:v>France</c:v>
                </c:pt>
                <c:pt idx="11">
                  <c:v>GREECE</c:v>
                </c:pt>
              </c:strCache>
            </c:strRef>
          </c:cat>
          <c:val>
            <c:numRef>
              <c:f>Sheet1!$O$39:$O$50</c:f>
              <c:numCache>
                <c:formatCode>0.0%</c:formatCode>
                <c:ptCount val="12"/>
                <c:pt idx="0">
                  <c:v>1.3240000000000001</c:v>
                </c:pt>
                <c:pt idx="1">
                  <c:v>0.82200000000000006</c:v>
                </c:pt>
                <c:pt idx="2">
                  <c:v>0.70299999999999996</c:v>
                </c:pt>
                <c:pt idx="3">
                  <c:v>0.65099999999999991</c:v>
                </c:pt>
                <c:pt idx="4">
                  <c:v>0.52700000000000002</c:v>
                </c:pt>
                <c:pt idx="5">
                  <c:v>0.41799999999999998</c:v>
                </c:pt>
                <c:pt idx="6">
                  <c:v>0.27300000000000002</c:v>
                </c:pt>
                <c:pt idx="7">
                  <c:v>0.26200000000000001</c:v>
                </c:pt>
                <c:pt idx="8">
                  <c:v>0.20399999999999999</c:v>
                </c:pt>
                <c:pt idx="9">
                  <c:v>0.20199999999999999</c:v>
                </c:pt>
                <c:pt idx="10">
                  <c:v>0.124</c:v>
                </c:pt>
                <c:pt idx="11">
                  <c:v>-1.1000000000000001E-2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-1490197664"/>
        <c:axId val="-1490193856"/>
      </c:barChart>
      <c:catAx>
        <c:axId val="-149019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3856"/>
        <c:crosses val="autoZero"/>
        <c:auto val="1"/>
        <c:lblAlgn val="ctr"/>
        <c:lblOffset val="100"/>
        <c:noMultiLvlLbl val="0"/>
      </c:catAx>
      <c:valAx>
        <c:axId val="-1490193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Evolution</a:t>
            </a:r>
            <a:r>
              <a:rPr lang="en-US" sz="1600" baseline="0"/>
              <a:t> of Greek Wine Exports to South Korea</a:t>
            </a:r>
            <a:r>
              <a:rPr lang="el-GR" sz="1600"/>
              <a:t>, 2013-2020 </a:t>
            </a:r>
          </a:p>
        </c:rich>
      </c:tx>
      <c:layout>
        <c:manualLayout>
          <c:xMode val="edge"/>
          <c:yMode val="edge"/>
          <c:x val="0.13485726099306081"/>
          <c:y val="2.17391304347826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Sheet1!$A$3:$H$3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Sheet1!$A$4:$H$4</c:f>
              <c:numCache>
                <c:formatCode>General</c:formatCode>
                <c:ptCount val="8"/>
                <c:pt idx="0">
                  <c:v>5000</c:v>
                </c:pt>
                <c:pt idx="1">
                  <c:v>59000</c:v>
                </c:pt>
                <c:pt idx="2">
                  <c:v>69000</c:v>
                </c:pt>
                <c:pt idx="3">
                  <c:v>145000</c:v>
                </c:pt>
                <c:pt idx="4">
                  <c:v>120000</c:v>
                </c:pt>
                <c:pt idx="5">
                  <c:v>200000</c:v>
                </c:pt>
                <c:pt idx="6">
                  <c:v>234000</c:v>
                </c:pt>
                <c:pt idx="7">
                  <c:v>231000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90192224"/>
        <c:axId val="-1490193312"/>
      </c:barChart>
      <c:catAx>
        <c:axId val="-149019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3312"/>
        <c:crosses val="autoZero"/>
        <c:auto val="1"/>
        <c:lblAlgn val="ctr"/>
        <c:lblOffset val="100"/>
        <c:noMultiLvlLbl val="0"/>
      </c:catAx>
      <c:valAx>
        <c:axId val="-149019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CIF</a:t>
                </a:r>
                <a:r>
                  <a:rPr lang="el-GR"/>
                  <a:t> </a:t>
                </a:r>
                <a:r>
                  <a:rPr lang="en-US"/>
                  <a:t>Values in US</a:t>
                </a:r>
                <a:r>
                  <a:rPr lang="el-GR"/>
                  <a:t>$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9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Average Value of Imported Wine Bottle in South Korea, </a:t>
            </a:r>
            <a:r>
              <a:rPr lang="el-GR" sz="1600" dirty="0"/>
              <a:t>2020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Sheet1!$N$2:$N$14</c:f>
              <c:strCache>
                <c:ptCount val="13"/>
                <c:pt idx="0">
                  <c:v>France</c:v>
                </c:pt>
                <c:pt idx="1">
                  <c:v>U.S.A.</c:v>
                </c:pt>
                <c:pt idx="2">
                  <c:v>Greece</c:v>
                </c:pt>
                <c:pt idx="3">
                  <c:v>New Zealand</c:v>
                </c:pt>
                <c:pt idx="4">
                  <c:v>Itaky</c:v>
                </c:pt>
                <c:pt idx="5">
                  <c:v>Average</c:v>
                </c:pt>
                <c:pt idx="6">
                  <c:v>Portugal</c:v>
                </c:pt>
                <c:pt idx="7">
                  <c:v>Germany</c:v>
                </c:pt>
                <c:pt idx="8">
                  <c:v>Argentina</c:v>
                </c:pt>
                <c:pt idx="9">
                  <c:v>Australia</c:v>
                </c:pt>
                <c:pt idx="10">
                  <c:v>Chile</c:v>
                </c:pt>
                <c:pt idx="11">
                  <c:v>South Africa</c:v>
                </c:pt>
                <c:pt idx="12">
                  <c:v>Spain</c:v>
                </c:pt>
              </c:strCache>
            </c:strRef>
          </c:cat>
          <c:val>
            <c:numRef>
              <c:f>Sheet1!$O$2:$O$14</c:f>
              <c:numCache>
                <c:formatCode>0.0</c:formatCode>
                <c:ptCount val="13"/>
                <c:pt idx="0">
                  <c:v>13.2</c:v>
                </c:pt>
                <c:pt idx="1">
                  <c:v>10.199999999999999</c:v>
                </c:pt>
                <c:pt idx="2">
                  <c:v>8.4</c:v>
                </c:pt>
                <c:pt idx="3">
                  <c:v>8.1999999999999993</c:v>
                </c:pt>
                <c:pt idx="4">
                  <c:v>6.5</c:v>
                </c:pt>
                <c:pt idx="5">
                  <c:v>6.1</c:v>
                </c:pt>
                <c:pt idx="6">
                  <c:v>5.4</c:v>
                </c:pt>
                <c:pt idx="7">
                  <c:v>5.4</c:v>
                </c:pt>
                <c:pt idx="8">
                  <c:v>5</c:v>
                </c:pt>
                <c:pt idx="9">
                  <c:v>4.8</c:v>
                </c:pt>
                <c:pt idx="10">
                  <c:v>4</c:v>
                </c:pt>
                <c:pt idx="11">
                  <c:v>2.7</c:v>
                </c:pt>
                <c:pt idx="12">
                  <c:v>2.5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90188416"/>
        <c:axId val="-1490184064"/>
      </c:barChart>
      <c:catAx>
        <c:axId val="-149018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84064"/>
        <c:crosses val="autoZero"/>
        <c:auto val="0"/>
        <c:lblAlgn val="ctr"/>
        <c:lblOffset val="100"/>
        <c:noMultiLvlLbl val="0"/>
      </c:catAx>
      <c:valAx>
        <c:axId val="-149018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CIF Values in</a:t>
                </a:r>
                <a:r>
                  <a:rPr lang="el-GR"/>
                  <a:t> </a:t>
                </a:r>
                <a:r>
                  <a:rPr lang="en-US"/>
                  <a:t>US </a:t>
                </a:r>
                <a:r>
                  <a:rPr lang="el-GR"/>
                  <a:t>$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0188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C1B1F-0336-4CD6-9456-DF63112350A8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75F3C-35A8-45B7-B512-5A1AA019D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06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75F3C-35A8-45B7-B512-5A1AA019D9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75F3C-35A8-45B7-B512-5A1AA019D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57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14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3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03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828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23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3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25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02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9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8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1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3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3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3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937100-7D51-4024-A272-47C80CCD6711}" type="datetimeFigureOut">
              <a:rPr lang="en-US" smtClean="0"/>
              <a:t>05-Apr-21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F450E0B-D44F-46BF-9BB9-75CCA2FB7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4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Korean Wine Market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Embassy of Greece in Seoul, Economic &amp; Commercial Office</a:t>
            </a:r>
          </a:p>
          <a:p>
            <a:r>
              <a:rPr lang="en-US" dirty="0" smtClean="0"/>
              <a:t>April 2021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235" y="930192"/>
            <a:ext cx="3567888" cy="432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5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0180" y="1156996"/>
            <a:ext cx="872412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Men aged 30 to 40 years old mainly consume robust red wines for their health benefits.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Women prefer softer, lighter wines, mostly sparkling, rose, </a:t>
            </a:r>
            <a:r>
              <a:rPr lang="en-US" sz="2400" dirty="0" smtClean="0"/>
              <a:t>and dessert. 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Younger people, 25 to 34 years old are more fashion oriented, consuming sparkling, white and dessert wines. They also show a preference for wines from the USA.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Higher income people tend to prefer European wines, as a status symbol.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Wine consumption in Korea is mostly centered in the capital city of Seoul.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32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621" y="236322"/>
            <a:ext cx="7343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Wine Prices in Korea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6162" y="1141812"/>
            <a:ext cx="107001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Even though wine imported from the EU aren’t charged with import duties…</a:t>
            </a: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346597"/>
              </p:ext>
            </p:extLst>
          </p:nvPr>
        </p:nvGraphicFramePr>
        <p:xfrm>
          <a:off x="2637453" y="1859496"/>
          <a:ext cx="6785368" cy="35634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1295"/>
                <a:gridCol w="3679960"/>
                <a:gridCol w="2284113"/>
              </a:tblGrid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 dirty="0">
                          <a:effectLst/>
                        </a:rPr>
                        <a:t>STAGE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 dirty="0">
                          <a:effectLst/>
                        </a:rPr>
                        <a:t>CHARGE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PRICE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CIF Price, upon arrival in Korea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10 €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Import Duty</a:t>
                      </a:r>
                      <a:r>
                        <a:rPr lang="el-GR" sz="1000" dirty="0">
                          <a:effectLst/>
                        </a:rPr>
                        <a:t> 0%: Α Χ 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10 €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L</a:t>
                      </a:r>
                      <a:r>
                        <a:rPr lang="el-GR" sz="1000">
                          <a:effectLst/>
                        </a:rPr>
                        <a:t>iquor </a:t>
                      </a:r>
                      <a:r>
                        <a:rPr lang="en-US" sz="1000">
                          <a:effectLst/>
                        </a:rPr>
                        <a:t>T</a:t>
                      </a:r>
                      <a:r>
                        <a:rPr lang="el-GR" sz="1000">
                          <a:effectLst/>
                        </a:rPr>
                        <a:t>ax </a:t>
                      </a:r>
                      <a:r>
                        <a:rPr lang="el-GR" sz="1000">
                          <a:effectLst/>
                          <a:highlight>
                            <a:srgbClr val="FFFFFF"/>
                          </a:highlight>
                        </a:rPr>
                        <a:t>30%  Β </a:t>
                      </a:r>
                      <a:r>
                        <a:rPr lang="el-GR" sz="1000">
                          <a:effectLst/>
                        </a:rPr>
                        <a:t>Χ 1,3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13 €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E</a:t>
                      </a:r>
                      <a:r>
                        <a:rPr lang="el-GR" sz="1000">
                          <a:effectLst/>
                        </a:rPr>
                        <a:t>ducation Tax</a:t>
                      </a:r>
                      <a:r>
                        <a:rPr lang="el-GR" sz="1000">
                          <a:effectLst/>
                          <a:highlight>
                            <a:srgbClr val="FFFFFF"/>
                          </a:highlight>
                        </a:rPr>
                        <a:t> 10%</a:t>
                      </a:r>
                      <a:r>
                        <a:rPr lang="el-GR" sz="1000">
                          <a:effectLst/>
                        </a:rPr>
                        <a:t> : C X 1,1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14,30 €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V.A.T. 10%: D X 1,1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15,73 €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8126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Customs Charges (paperwork, inspection, warehousing &amp; transportation), approximately 8% on CIF price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(A) </a:t>
                      </a:r>
                      <a:r>
                        <a:rPr lang="el-GR" sz="1000" dirty="0">
                          <a:effectLst/>
                        </a:rPr>
                        <a:t>Χ </a:t>
                      </a:r>
                      <a:r>
                        <a:rPr lang="en-US" sz="1000" dirty="0">
                          <a:effectLst/>
                        </a:rPr>
                        <a:t>1,08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16,98 €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475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G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Commission for Commercial Representative 15%: </a:t>
                      </a:r>
                      <a:endParaRPr lang="en-US" sz="1100">
                        <a:effectLst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F X 1,15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19,5 €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206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Commission for Wholesaler 15%: G X 1,15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000">
                          <a:effectLst/>
                        </a:rPr>
                        <a:t>22,4 €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  <a:tr h="42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l-GR" sz="1100">
                          <a:effectLst/>
                        </a:rPr>
                        <a:t>I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</a:rPr>
                        <a:t>End Seller (e.g. Department Store, Specialized Shop) Profit Margin 30%: H X 1,3             Retail Price: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29,19 €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7" marR="64677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96413" y="5925199"/>
            <a:ext cx="74396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… wine retail prices are still very expensive in Korea.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83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4700" y="112150"/>
            <a:ext cx="7361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Greek Wine in Korea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35901" y="874740"/>
            <a:ext cx="11597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“With regards to the competition, Greek wine in Korea is still in its infancy” </a:t>
            </a:r>
          </a:p>
          <a:p>
            <a:pPr algn="ctr"/>
            <a:r>
              <a:rPr lang="en-US" sz="2000" dirty="0" smtClean="0"/>
              <a:t>…according to an importer of Greek wine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0548" y="1841169"/>
            <a:ext cx="43667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Until 2014, practically no Greek wine was exported to Korea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Thanks to promotional programs run by Enterprise Greece and our Embassy in Seoul, exports exceeded 230.000 USD in 2019-2020, which of course still represents a very small market share compared to the competition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628718"/>
              </p:ext>
            </p:extLst>
          </p:nvPr>
        </p:nvGraphicFramePr>
        <p:xfrm>
          <a:off x="5270272" y="1704230"/>
          <a:ext cx="6271695" cy="375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8941" y="5720846"/>
            <a:ext cx="9871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 are currently six Korean companies importing Greek wines and a dozen others that have shown interest.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5615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1682" y="475861"/>
            <a:ext cx="101796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Thanks to the promotional programs, Greek wine has currently a limited but strong image in Korea, as a quality wine especially white.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country brand and product image are characterized by excellent quality, rich taste and a unique taste thanks to the combination of soil, climate and the extensive use of native varieties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065737"/>
              </p:ext>
            </p:extLst>
          </p:nvPr>
        </p:nvGraphicFramePr>
        <p:xfrm>
          <a:off x="471145" y="2491274"/>
          <a:ext cx="6024564" cy="3976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04653" y="2491274"/>
            <a:ext cx="4245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such, the product in general sells to a premium. On the other hand, Greek wine is often considered among importers as expensive and lacking competitiveness compared to stronger, more established wine producing countries.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7959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4866" y="363894"/>
            <a:ext cx="8584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Conclusions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53143" y="1707501"/>
            <a:ext cx="109821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consistent, medium to long term program is key to amplify our wine presence in Korea.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 should expect incremental and not spectacular results in the next few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It is important to ride the Korean passion for new trends through collaborations with celebrities, influencers and Korean wine Ambassadors.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Since promotional programs in South Korea are expensive, we suggest comprehensive programs combining tourism, gastronomy, brand-named food products and wine.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We anticipate a big spike in our wine exports when important Korean business groups with extensive distribution channels get involved. It should be emphasized that these business conglomerates don’t make unsure bets.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They only import when the country brand and product image are strong enough to guarantee a successful business outcome.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184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3184" y="2565918"/>
            <a:ext cx="3982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not so distant past, South Korea was a VERY poor country.  </a:t>
            </a:r>
            <a:endParaRPr lang="en-US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746166"/>
              </p:ext>
            </p:extLst>
          </p:nvPr>
        </p:nvGraphicFramePr>
        <p:xfrm>
          <a:off x="4495898" y="641866"/>
          <a:ext cx="7305674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75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7680" y="492444"/>
            <a:ext cx="832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It’s also a unique case of a country which passed from third world to first world status at the end of the 20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century.</a:t>
            </a:r>
            <a:endParaRPr lang="en-US" sz="2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955626"/>
              </p:ext>
            </p:extLst>
          </p:nvPr>
        </p:nvGraphicFramePr>
        <p:xfrm>
          <a:off x="903076" y="1537226"/>
          <a:ext cx="5453064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35698" y="5579705"/>
            <a:ext cx="9573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Korean money is new money, it wants to be spent and show itself. Korean consumers love status symbol brands and are big spenders. 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6832680" y="2191895"/>
            <a:ext cx="49079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Korea has become the 9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biggest economy worldwide with a total GDP of more than 1.6 trillion USD, overcoming Australia, Canada, Russia and Brazil.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4374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4228" y="615448"/>
            <a:ext cx="7632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kind of country is South Korea? 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32" y="1075787"/>
            <a:ext cx="1817215" cy="2203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34986" y="2269817"/>
            <a:ext cx="7723414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South Korea is 24% smaller than Greece.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It has 52 million people, 5 times the population of Greece.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Population density is 6,5 times higher, same as Greece had a 70 million population.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The population is extremely homogenous, 95% Korean.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Extremely high urbanization rate : 81.5% of the population live in cities.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Topography similar to Greece : very mountainous interior, people mainly live in costal areas, predominantly in the West and South of the country.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6668" y="485192"/>
            <a:ext cx="1917896" cy="210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6709" y="597159"/>
            <a:ext cx="782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Import</a:t>
            </a:r>
            <a:r>
              <a:rPr lang="en-US" sz="4000" dirty="0" smtClean="0"/>
              <a:t> </a:t>
            </a:r>
            <a:r>
              <a:rPr lang="en-US" sz="3600" dirty="0" smtClean="0"/>
              <a:t>Requirements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26975" y="1791478"/>
            <a:ext cx="9647852" cy="394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EU-Korea FTA removed import customs duties for wine.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For merchandise value in excess of 6.000 </a:t>
            </a:r>
            <a:r>
              <a:rPr lang="ko-KR" altLang="en-US" sz="2200" smtClean="0"/>
              <a:t>€ </a:t>
            </a:r>
            <a:r>
              <a:rPr lang="en-US" altLang="ko-KR" sz="2200" dirty="0" smtClean="0"/>
              <a:t>the winery needs to acquire an “Authorization of Approved Exporter” and an “Approved Exporter Number” from the Member State’s Customs Authorities.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invoice has to include an Origin Declaration by the approved exporter.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EU organic product certifications are accepted in the </a:t>
            </a:r>
            <a:r>
              <a:rPr lang="en-US" sz="2200" dirty="0" err="1" smtClean="0"/>
              <a:t>RoK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Labelling has to be exact and accurate, accompanied by the equivalent documentation.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All imported wines need to have additional stickers in Korean.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2006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1903" y="425431"/>
            <a:ext cx="7221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Korean Wine Market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8008" y="1474237"/>
            <a:ext cx="5169061" cy="4236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Still a young market, wine less popular than beer and native strong alcoholic beverage soju.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 national production. All wine fully imported.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Korea, alcohol consumption is not permitted under 19 years old. Also forbidden are internet sales and TV promotion between 7AM and 10 PM.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Main suppliers from the EU are France, Italy, Spain, Portugal, and Germany. Out of the EU, Chile, USA, Australia, Argentina, and New Zealand. </a:t>
            </a:r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791493"/>
              </p:ext>
            </p:extLst>
          </p:nvPr>
        </p:nvGraphicFramePr>
        <p:xfrm>
          <a:off x="5813069" y="1474237"/>
          <a:ext cx="5952833" cy="423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640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43" y="699796"/>
            <a:ext cx="8574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Imports have increased gradually but steadily.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345385"/>
              </p:ext>
            </p:extLst>
          </p:nvPr>
        </p:nvGraphicFramePr>
        <p:xfrm>
          <a:off x="1752356" y="1667700"/>
          <a:ext cx="8205205" cy="4107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126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482" y="757189"/>
            <a:ext cx="49825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COVID year 2020, strict social distancing measures triggered increased alcohol(and wine) consumption.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There were historically high imports of 54,1 thousand tons valued at 330 million dollars.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At retail, the Korean wine market is valued at approximately 1 billion US $.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Increased wine consumption in 2020 was directed either to the better known wine producing countries like France, USA, and Italy or to cheaper wines originated from Spain, Chile, and Australia. </a:t>
            </a:r>
            <a:endParaRPr lang="en-US" sz="20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736046"/>
              </p:ext>
            </p:extLst>
          </p:nvPr>
        </p:nvGraphicFramePr>
        <p:xfrm>
          <a:off x="5951376" y="757189"/>
          <a:ext cx="5943600" cy="511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59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0930" y="587829"/>
            <a:ext cx="9479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Korean Wine Consumer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3020" y="1866122"/>
            <a:ext cx="99184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 general, Korean consumers prefer red wine for its presumed health benefits. 65% of imported wine is 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Greece is mostly known in Korea for its quality white wines, produced from native varieties like </a:t>
            </a:r>
            <a:r>
              <a:rPr lang="en-US" sz="2200" dirty="0" err="1" smtClean="0"/>
              <a:t>Assyrtiko</a:t>
            </a:r>
            <a:r>
              <a:rPr lang="en-US" sz="2200" dirty="0" smtClean="0"/>
              <a:t>, </a:t>
            </a:r>
            <a:r>
              <a:rPr lang="en-US" sz="2200" dirty="0" err="1" smtClean="0"/>
              <a:t>Moschofilero</a:t>
            </a:r>
            <a:r>
              <a:rPr lang="en-US" sz="2200" dirty="0" smtClean="0"/>
              <a:t> and </a:t>
            </a:r>
            <a:r>
              <a:rPr lang="en-US" sz="2200" dirty="0" err="1" smtClean="0"/>
              <a:t>Malagousia</a:t>
            </a:r>
            <a:r>
              <a:rPr lang="en-US" sz="22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One third of wine sales are directed to bars and restaurants, one third to business gifts and one third heads for domestic consumption.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In Korea, wine consumption is mainly a social activity, often among colleagues after the working 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Korean consumers are very trend oriented as far as taste, packaging, origin and food-wine pairing are concerned. </a:t>
            </a:r>
          </a:p>
        </p:txBody>
      </p:sp>
    </p:spTree>
    <p:extLst>
      <p:ext uri="{BB962C8B-B14F-4D97-AF65-F5344CB8AC3E}">
        <p14:creationId xmlns:p14="http://schemas.microsoft.com/office/powerpoint/2010/main" val="17307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1088</TotalTime>
  <Words>1257</Words>
  <Application>Microsoft Office PowerPoint</Application>
  <PresentationFormat>Widescreen</PresentationFormat>
  <Paragraphs>120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HY중고딕</vt:lpstr>
      <vt:lpstr>Arial</vt:lpstr>
      <vt:lpstr>Calibri</vt:lpstr>
      <vt:lpstr>Century Gothic</vt:lpstr>
      <vt:lpstr>Times New Roman</vt:lpstr>
      <vt:lpstr>Wingdings 3</vt:lpstr>
      <vt:lpstr>Slice</vt:lpstr>
      <vt:lpstr>The Korean Wine Market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Wine Market</dc:title>
  <dc:creator>seoul-oey@outlook.com</dc:creator>
  <cp:lastModifiedBy>seoul-oey@outlook.com</cp:lastModifiedBy>
  <cp:revision>28</cp:revision>
  <dcterms:created xsi:type="dcterms:W3CDTF">2021-03-23T04:06:43Z</dcterms:created>
  <dcterms:modified xsi:type="dcterms:W3CDTF">2021-04-05T01:05:13Z</dcterms:modified>
</cp:coreProperties>
</file>